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9"/>
  </p:notesMasterIdLst>
  <p:sldIdLst>
    <p:sldId id="256" r:id="rId2"/>
    <p:sldId id="319" r:id="rId3"/>
    <p:sldId id="330" r:id="rId4"/>
    <p:sldId id="332" r:id="rId5"/>
    <p:sldId id="331" r:id="rId6"/>
    <p:sldId id="344" r:id="rId7"/>
    <p:sldId id="333" r:id="rId8"/>
    <p:sldId id="334" r:id="rId9"/>
    <p:sldId id="335" r:id="rId10"/>
    <p:sldId id="337" r:id="rId11"/>
    <p:sldId id="338" r:id="rId12"/>
    <p:sldId id="341" r:id="rId13"/>
    <p:sldId id="340" r:id="rId14"/>
    <p:sldId id="324" r:id="rId15"/>
    <p:sldId id="339" r:id="rId16"/>
    <p:sldId id="342" r:id="rId17"/>
    <p:sldId id="34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 err="1">
                <a:latin typeface="Bahnschrift SemiBold" panose="020B0502040204020203" pitchFamily="34" charset="0"/>
              </a:rPr>
              <a:t>Ingénieur·e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 err="1">
                <a:latin typeface="Bahnschrift SemiBold" panose="020B0502040204020203" pitchFamily="34" charset="0"/>
              </a:rPr>
              <a:t>SupOpticien·ne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Cours d’introduction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 err="1">
                <a:latin typeface="Bahnschrift SemiBold" panose="020B0502040204020203" pitchFamily="34" charset="0"/>
              </a:rPr>
              <a:t>SupOptique</a:t>
            </a:r>
            <a:r>
              <a:rPr lang="fr-FR" sz="4400" dirty="0">
                <a:latin typeface="Bahnschrift SemiBold" panose="020B0502040204020203" pitchFamily="34" charset="0"/>
              </a:rPr>
              <a:t>,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une formation complète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Cours d’introduction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8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, pour devenir </a:t>
            </a:r>
            <a:r>
              <a:rPr lang="fr-FR" sz="4000" dirty="0" err="1"/>
              <a:t>ingénieur·e</a:t>
            </a:r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 : coins arrondis 6">
            <a:extLst>
              <a:ext uri="{FF2B5EF4-FFF2-40B4-BE49-F238E27FC236}">
                <a16:creationId xmlns:a16="http://schemas.microsoft.com/office/drawing/2014/main" id="{08BF1BCB-A8AA-1D2B-365D-5C6C3898E04D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6" name="Rectangle : coins arrondis 20">
            <a:extLst>
              <a:ext uri="{FF2B5EF4-FFF2-40B4-BE49-F238E27FC236}">
                <a16:creationId xmlns:a16="http://schemas.microsoft.com/office/drawing/2014/main" id="{BF57870A-3D4B-3330-C294-80ED4FBBF21B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8" name="Rectangle : coins arrondis 35">
            <a:extLst>
              <a:ext uri="{FF2B5EF4-FFF2-40B4-BE49-F238E27FC236}">
                <a16:creationId xmlns:a16="http://schemas.microsoft.com/office/drawing/2014/main" id="{14BA0CB4-59B4-4BF3-5012-916B8E417996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9" name="Rectangle : coins arrondis 20">
            <a:extLst>
              <a:ext uri="{FF2B5EF4-FFF2-40B4-BE49-F238E27FC236}">
                <a16:creationId xmlns:a16="http://schemas.microsoft.com/office/drawing/2014/main" id="{B9AAB965-2D4B-C6BD-700E-5FCE56471E14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12" name="Rectangle : coins arrondis 6">
            <a:extLst>
              <a:ext uri="{FF2B5EF4-FFF2-40B4-BE49-F238E27FC236}">
                <a16:creationId xmlns:a16="http://schemas.microsoft.com/office/drawing/2014/main" id="{ACF4BEB3-8C3D-7109-A7C8-A33843312F03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21" name="Rectangle : coins arrondis 6">
            <a:extLst>
              <a:ext uri="{FF2B5EF4-FFF2-40B4-BE49-F238E27FC236}">
                <a16:creationId xmlns:a16="http://schemas.microsoft.com/office/drawing/2014/main" id="{F558F94C-7370-E3E0-800D-69A35F7F83E3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22" name="Rectangle : coins arrondis 6">
            <a:extLst>
              <a:ext uri="{FF2B5EF4-FFF2-40B4-BE49-F238E27FC236}">
                <a16:creationId xmlns:a16="http://schemas.microsoft.com/office/drawing/2014/main" id="{19B78DB2-9D8C-E610-678E-20991A899938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0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Conception de systèmes photoniques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3ADC7FB4-8A38-35F6-B0DF-11BC2496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12F301D-6A5F-4FDE-00AC-4E62F7BA7B0A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 : carré corné 53">
            <a:extLst>
              <a:ext uri="{FF2B5EF4-FFF2-40B4-BE49-F238E27FC236}">
                <a16:creationId xmlns:a16="http://schemas.microsoft.com/office/drawing/2014/main" id="{A530C9ED-8203-5FA9-A164-D9B3AD735B0B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D44CC1E-98E9-FAE8-877A-67D1372DDBA0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6D2C333-6FA7-AF67-6EF8-41A496CE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60FD85-9F3E-2568-6624-DCB933679639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4E49BF-6656-FB4C-F2BA-09D28C114C4F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2BE9B66-A35A-8D5D-127C-803732FB4581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…</a:t>
            </a:r>
          </a:p>
        </p:txBody>
      </p:sp>
      <p:sp>
        <p:nvSpPr>
          <p:cNvPr id="19" name="Rectangle : coins arrondis 6">
            <a:extLst>
              <a:ext uri="{FF2B5EF4-FFF2-40B4-BE49-F238E27FC236}">
                <a16:creationId xmlns:a16="http://schemas.microsoft.com/office/drawing/2014/main" id="{E5944A17-244B-4430-DC83-A385822B0B2D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74248-E888-5BA1-A71F-2B67BF838A41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F20F58-75FA-C135-451E-970346156727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24" name="Flèche : droite 8">
            <a:extLst>
              <a:ext uri="{FF2B5EF4-FFF2-40B4-BE49-F238E27FC236}">
                <a16:creationId xmlns:a16="http://schemas.microsoft.com/office/drawing/2014/main" id="{DD2B21AC-8FB0-57C7-11F9-8E99DF5EECA3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droite 11">
            <a:extLst>
              <a:ext uri="{FF2B5EF4-FFF2-40B4-BE49-F238E27FC236}">
                <a16:creationId xmlns:a16="http://schemas.microsoft.com/office/drawing/2014/main" id="{4D93CBAD-82A7-213D-83C5-F5B23BF37876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Nuage 25">
            <a:extLst>
              <a:ext uri="{FF2B5EF4-FFF2-40B4-BE49-F238E27FC236}">
                <a16:creationId xmlns:a16="http://schemas.microsoft.com/office/drawing/2014/main" id="{ED12A8C0-DCBA-665C-F19F-8132D6DF6296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27" name="Flèche : droite 16">
            <a:extLst>
              <a:ext uri="{FF2B5EF4-FFF2-40B4-BE49-F238E27FC236}">
                <a16:creationId xmlns:a16="http://schemas.microsoft.com/office/drawing/2014/main" id="{CAD11191-6016-B55B-A68D-74084BA97728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18">
            <a:extLst>
              <a:ext uri="{FF2B5EF4-FFF2-40B4-BE49-F238E27FC236}">
                <a16:creationId xmlns:a16="http://schemas.microsoft.com/office/drawing/2014/main" id="{200E55CD-5136-FC1C-7B49-D1CE128E3CA6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pentagone 10">
            <a:extLst>
              <a:ext uri="{FF2B5EF4-FFF2-40B4-BE49-F238E27FC236}">
                <a16:creationId xmlns:a16="http://schemas.microsoft.com/office/drawing/2014/main" id="{14332C00-D854-376A-CC76-9F418D96DD88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0" name="Nuage 29">
            <a:extLst>
              <a:ext uri="{FF2B5EF4-FFF2-40B4-BE49-F238E27FC236}">
                <a16:creationId xmlns:a16="http://schemas.microsoft.com/office/drawing/2014/main" id="{1A644E98-94D8-D8DF-CBD8-96FF31D0365E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610C1CF-ACE4-B19D-8F82-73861E2F825B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2" name="Rectangle : coins arrondis 20">
            <a:extLst>
              <a:ext uri="{FF2B5EF4-FFF2-40B4-BE49-F238E27FC236}">
                <a16:creationId xmlns:a16="http://schemas.microsoft.com/office/drawing/2014/main" id="{BB6387D0-BA4F-5E6C-528A-B37F4EC772F9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BB363A-A63D-F69B-2D67-5479B591F8E9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86F085-96BE-809C-3EDA-D05224F31150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079BB8-EEED-B913-0B7B-3D907C1B06DF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DAB6BD-63EE-BD01-EFC1-74384D4FF991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917B705-1610-6E1E-875A-81BB1D2D2774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rganigramme : Multidocument 37">
            <a:extLst>
              <a:ext uri="{FF2B5EF4-FFF2-40B4-BE49-F238E27FC236}">
                <a16:creationId xmlns:a16="http://schemas.microsoft.com/office/drawing/2014/main" id="{3424AE75-639F-6913-3F42-D3450A79D036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7F70B2-AF4A-E19B-47E2-BF7AB39F7DFB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A9DF1F40-EA8F-A5C3-4E12-73DE53208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1" name="Flèche : droite 27">
            <a:extLst>
              <a:ext uri="{FF2B5EF4-FFF2-40B4-BE49-F238E27FC236}">
                <a16:creationId xmlns:a16="http://schemas.microsoft.com/office/drawing/2014/main" id="{A843A6B8-E0B8-591F-BB4F-D69A58E0BD8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01444E-C1B3-102F-75C9-5D4E677640E7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43" name="Flèche : droite 31">
            <a:extLst>
              <a:ext uri="{FF2B5EF4-FFF2-40B4-BE49-F238E27FC236}">
                <a16:creationId xmlns:a16="http://schemas.microsoft.com/office/drawing/2014/main" id="{DB3DCBA6-95B5-BD4F-4494-948804CC08D7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6F8C17-06E1-489A-CFEF-87510D863F76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AE0863-9B13-FB3C-1D86-B34E5287CD7E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6" name="Rectangle : coins arrondis 35">
            <a:extLst>
              <a:ext uri="{FF2B5EF4-FFF2-40B4-BE49-F238E27FC236}">
                <a16:creationId xmlns:a16="http://schemas.microsoft.com/office/drawing/2014/main" id="{E6A13AA9-BEC8-5DF1-E75C-006A7E872C36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6E010104-8FD7-A891-5533-3FBFCCA0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F188FA2-3EE3-8DDE-E955-210A187EDC02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C4474F-2847-2949-FF25-F2A564543396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0" name="Flèche : droite 39">
            <a:extLst>
              <a:ext uri="{FF2B5EF4-FFF2-40B4-BE49-F238E27FC236}">
                <a16:creationId xmlns:a16="http://schemas.microsoft.com/office/drawing/2014/main" id="{A101F0B5-D845-DD74-3EBD-5264E91FDBC8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lèche : droite 40">
            <a:extLst>
              <a:ext uri="{FF2B5EF4-FFF2-40B4-BE49-F238E27FC236}">
                <a16:creationId xmlns:a16="http://schemas.microsoft.com/office/drawing/2014/main" id="{8C3C4CC0-B5A9-A248-984A-862444CB6786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41">
            <a:extLst>
              <a:ext uri="{FF2B5EF4-FFF2-40B4-BE49-F238E27FC236}">
                <a16:creationId xmlns:a16="http://schemas.microsoft.com/office/drawing/2014/main" id="{5E88A1EB-26DC-9742-AF36-D34F0FC5F47E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43">
            <a:extLst>
              <a:ext uri="{FF2B5EF4-FFF2-40B4-BE49-F238E27FC236}">
                <a16:creationId xmlns:a16="http://schemas.microsoft.com/office/drawing/2014/main" id="{30566419-AD15-CE6F-19C7-C23737789087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44">
            <a:extLst>
              <a:ext uri="{FF2B5EF4-FFF2-40B4-BE49-F238E27FC236}">
                <a16:creationId xmlns:a16="http://schemas.microsoft.com/office/drawing/2014/main" id="{3061477E-EF95-4691-3BF0-934669454F15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04FAA489-204E-008F-78F7-EC1F07C10294}"/>
              </a:ext>
            </a:extLst>
          </p:cNvPr>
          <p:cNvSpPr txBox="1">
            <a:spLocks/>
          </p:cNvSpPr>
          <p:nvPr/>
        </p:nvSpPr>
        <p:spPr>
          <a:xfrm>
            <a:off x="1377931" y="1522790"/>
            <a:ext cx="7140511" cy="43230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Système imageant</a:t>
            </a:r>
          </a:p>
        </p:txBody>
      </p:sp>
    </p:spTree>
    <p:extLst>
      <p:ext uri="{BB962C8B-B14F-4D97-AF65-F5344CB8AC3E}">
        <p14:creationId xmlns:p14="http://schemas.microsoft.com/office/powerpoint/2010/main" val="323049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SupOptique</a:t>
            </a:r>
            <a:r>
              <a:rPr lang="fr-FR" sz="4000" dirty="0"/>
              <a:t>, pour devenir </a:t>
            </a:r>
            <a:r>
              <a:rPr lang="fr-FR" sz="4000" dirty="0" err="1"/>
              <a:t>ingénieur·e</a:t>
            </a:r>
            <a:endParaRPr lang="fr-FR" sz="4000" dirty="0"/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1" name="Rectangle : coins arrondis 6">
            <a:extLst>
              <a:ext uri="{FF2B5EF4-FFF2-40B4-BE49-F238E27FC236}">
                <a16:creationId xmlns:a16="http://schemas.microsoft.com/office/drawing/2014/main" id="{F558F94C-7370-E3E0-800D-69A35F7F83E3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pic>
        <p:nvPicPr>
          <p:cNvPr id="10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77078D99-0E46-0734-8454-D865A211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03" y="2862114"/>
            <a:ext cx="959136" cy="95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 : coins arrondis 20">
            <a:extLst>
              <a:ext uri="{FF2B5EF4-FFF2-40B4-BE49-F238E27FC236}">
                <a16:creationId xmlns:a16="http://schemas.microsoft.com/office/drawing/2014/main" id="{CAD430C6-7B3D-BF53-7EE9-CFACC51593DC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13" name="Rectangle : coins arrondis 35">
            <a:extLst>
              <a:ext uri="{FF2B5EF4-FFF2-40B4-BE49-F238E27FC236}">
                <a16:creationId xmlns:a16="http://schemas.microsoft.com/office/drawing/2014/main" id="{2A870750-3C99-580F-DFD3-0551F4FA4540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15" name="Rectangle : coins arrondis 6">
            <a:extLst>
              <a:ext uri="{FF2B5EF4-FFF2-40B4-BE49-F238E27FC236}">
                <a16:creationId xmlns:a16="http://schemas.microsoft.com/office/drawing/2014/main" id="{F3A6C6E1-3CDB-EBF0-7BBA-C9821C2513E3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6" name="Picture 2" descr="Notion Logo PNG Vector (SVG) Free Download">
            <a:extLst>
              <a:ext uri="{FF2B5EF4-FFF2-40B4-BE49-F238E27FC236}">
                <a16:creationId xmlns:a16="http://schemas.microsoft.com/office/drawing/2014/main" id="{9C931006-E18D-AE23-C05D-F4AE5F35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55" y="5206456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itHub Logo et symbole, sens, histoire, PNG, marque">
            <a:extLst>
              <a:ext uri="{FF2B5EF4-FFF2-40B4-BE49-F238E27FC236}">
                <a16:creationId xmlns:a16="http://schemas.microsoft.com/office/drawing/2014/main" id="{A7717950-B404-E9A2-CDBB-F6435E57F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80" y="3212477"/>
            <a:ext cx="1105787" cy="6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Python Logo et symbole, sens, histoire, PNG, marque">
            <a:extLst>
              <a:ext uri="{FF2B5EF4-FFF2-40B4-BE49-F238E27FC236}">
                <a16:creationId xmlns:a16="http://schemas.microsoft.com/office/drawing/2014/main" id="{C364CA6C-59EA-5AF6-FED6-3988EE0C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12DA84C7-5135-F3DA-7250-DC3C32B7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ciPy | Berkeley Institute for Data Science">
            <a:extLst>
              <a:ext uri="{FF2B5EF4-FFF2-40B4-BE49-F238E27FC236}">
                <a16:creationId xmlns:a16="http://schemas.microsoft.com/office/drawing/2014/main" id="{8760BDCD-1768-467E-C5F0-66DC00AD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OpenCV, c'est quoi ? | AXOPEN">
            <a:extLst>
              <a:ext uri="{FF2B5EF4-FFF2-40B4-BE49-F238E27FC236}">
                <a16:creationId xmlns:a16="http://schemas.microsoft.com/office/drawing/2014/main" id="{44A9046F-B452-0338-CE98-51D57190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Sympy — Wikipédia">
            <a:extLst>
              <a:ext uri="{FF2B5EF4-FFF2-40B4-BE49-F238E27FC236}">
                <a16:creationId xmlns:a16="http://schemas.microsoft.com/office/drawing/2014/main" id="{A47E2C17-0C4F-349E-C944-ED7E4956C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E5041846-309F-FAF1-2CBD-6C49B988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8F9D0188-42B4-C47D-7E82-9798ECE4D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885" y="2222419"/>
            <a:ext cx="654963" cy="6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Git">
            <a:extLst>
              <a:ext uri="{FF2B5EF4-FFF2-40B4-BE49-F238E27FC236}">
                <a16:creationId xmlns:a16="http://schemas.microsoft.com/office/drawing/2014/main" id="{43E2F96F-F6B9-6FCE-F6FB-0C12B7FF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16" y="2646172"/>
            <a:ext cx="1105787" cy="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18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Devenir professionnel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Cours d’introduction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36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outils professionnels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239229" y="3429000"/>
            <a:ext cx="51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 : coins arrondis 6">
            <a:extLst>
              <a:ext uri="{FF2B5EF4-FFF2-40B4-BE49-F238E27FC236}">
                <a16:creationId xmlns:a16="http://schemas.microsoft.com/office/drawing/2014/main" id="{9288E6DD-8D9B-A215-83DB-D011B4167C1A}"/>
              </a:ext>
            </a:extLst>
          </p:cNvPr>
          <p:cNvSpPr/>
          <p:nvPr/>
        </p:nvSpPr>
        <p:spPr>
          <a:xfrm>
            <a:off x="1515685" y="2357708"/>
            <a:ext cx="4754485" cy="8075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COMMUNICATION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pic>
        <p:nvPicPr>
          <p:cNvPr id="11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0571B5EE-34F1-1A9E-5F5A-A80BC1523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8" y="4859312"/>
            <a:ext cx="1599265" cy="15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B7DEB2E3-DB37-1814-8FA1-F125A8E3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2" y="328005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 : coins arrondis 6">
            <a:extLst>
              <a:ext uri="{FF2B5EF4-FFF2-40B4-BE49-F238E27FC236}">
                <a16:creationId xmlns:a16="http://schemas.microsoft.com/office/drawing/2014/main" id="{7D82F653-ADB6-8799-7E17-B18C1CBB226C}"/>
              </a:ext>
            </a:extLst>
          </p:cNvPr>
          <p:cNvSpPr/>
          <p:nvPr/>
        </p:nvSpPr>
        <p:spPr>
          <a:xfrm>
            <a:off x="7113451" y="4395793"/>
            <a:ext cx="4107543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Réseau Professionnel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CF8021-9181-EFAC-F2DD-434843B156D9}"/>
              </a:ext>
            </a:extLst>
          </p:cNvPr>
          <p:cNvSpPr txBox="1"/>
          <p:nvPr/>
        </p:nvSpPr>
        <p:spPr>
          <a:xfrm>
            <a:off x="7099640" y="6157087"/>
            <a:ext cx="159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LinkedIn</a:t>
            </a:r>
            <a:endParaRPr lang="fr-FR" sz="1600" dirty="0"/>
          </a:p>
        </p:txBody>
      </p:sp>
      <p:pic>
        <p:nvPicPr>
          <p:cNvPr id="18" name="Picture 2" descr="SupOptique Alumni">
            <a:extLst>
              <a:ext uri="{FF2B5EF4-FFF2-40B4-BE49-F238E27FC236}">
                <a16:creationId xmlns:a16="http://schemas.microsoft.com/office/drawing/2014/main" id="{A4D870BF-B065-83C3-0CA6-D6FEB8F7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142" y="5049474"/>
            <a:ext cx="2329902" cy="11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01385AE-87D4-35F2-8417-31C2A2F80111}"/>
              </a:ext>
            </a:extLst>
          </p:cNvPr>
          <p:cNvSpPr txBox="1"/>
          <p:nvPr/>
        </p:nvSpPr>
        <p:spPr>
          <a:xfrm>
            <a:off x="2771293" y="3320858"/>
            <a:ext cx="384684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Adresse </a:t>
            </a:r>
            <a:r>
              <a:rPr lang="fr-FR" sz="2000" i="1" dirty="0" err="1"/>
              <a:t>eMail</a:t>
            </a:r>
            <a:endParaRPr lang="fr-FR" sz="2000" i="1" dirty="0"/>
          </a:p>
          <a:p>
            <a:endParaRPr lang="fr-FR" sz="1400" b="1" dirty="0"/>
          </a:p>
          <a:p>
            <a:r>
              <a:rPr lang="fr-FR" sz="2800" b="1" dirty="0"/>
              <a:t>@institutoptique.fr</a:t>
            </a:r>
            <a:endParaRPr lang="fr-FR" sz="28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D455CC8-9F40-7328-464B-19D775F5C61D}"/>
              </a:ext>
            </a:extLst>
          </p:cNvPr>
          <p:cNvSpPr txBox="1"/>
          <p:nvPr/>
        </p:nvSpPr>
        <p:spPr>
          <a:xfrm>
            <a:off x="8276681" y="6187864"/>
            <a:ext cx="3340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https://www.supoptique-alumni.com/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88CF01C-7352-B30A-A8A2-635E314CFDBF}"/>
              </a:ext>
            </a:extLst>
          </p:cNvPr>
          <p:cNvSpPr txBox="1"/>
          <p:nvPr/>
        </p:nvSpPr>
        <p:spPr>
          <a:xfrm>
            <a:off x="2035230" y="4859312"/>
            <a:ext cx="39673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solidFill>
                  <a:srgbClr val="002060"/>
                </a:solidFill>
              </a:rPr>
              <a:t>Attention !</a:t>
            </a:r>
          </a:p>
          <a:p>
            <a:pPr algn="ctr"/>
            <a:r>
              <a:rPr lang="fr-FR" sz="2000" i="1" dirty="0">
                <a:solidFill>
                  <a:srgbClr val="002060"/>
                </a:solidFill>
              </a:rPr>
              <a:t>Adresse valable uniquement jusqu’à la fin de vos études…</a:t>
            </a:r>
          </a:p>
        </p:txBody>
      </p:sp>
    </p:spTree>
    <p:extLst>
      <p:ext uri="{BB962C8B-B14F-4D97-AF65-F5344CB8AC3E}">
        <p14:creationId xmlns:p14="http://schemas.microsoft.com/office/powerpoint/2010/main" val="3213901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outils professionnels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 : coins arrondis 6">
            <a:extLst>
              <a:ext uri="{FF2B5EF4-FFF2-40B4-BE49-F238E27FC236}">
                <a16:creationId xmlns:a16="http://schemas.microsoft.com/office/drawing/2014/main" id="{F1F741A3-C63F-BD52-BC8F-246C550E6159}"/>
              </a:ext>
            </a:extLst>
          </p:cNvPr>
          <p:cNvSpPr/>
          <p:nvPr/>
        </p:nvSpPr>
        <p:spPr>
          <a:xfrm>
            <a:off x="1515685" y="2357708"/>
            <a:ext cx="4754485" cy="8075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COMMUNICATION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C1934376-2A07-7467-EF13-28DEDDACE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8" y="4859312"/>
            <a:ext cx="1599265" cy="15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1287CEEE-AB1E-85AE-9BAE-6C0B6AF3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2" y="328005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6">
            <a:extLst>
              <a:ext uri="{FF2B5EF4-FFF2-40B4-BE49-F238E27FC236}">
                <a16:creationId xmlns:a16="http://schemas.microsoft.com/office/drawing/2014/main" id="{2C4FF3B6-C880-3AEE-AEB0-69FADA4CEC6E}"/>
              </a:ext>
            </a:extLst>
          </p:cNvPr>
          <p:cNvSpPr/>
          <p:nvPr/>
        </p:nvSpPr>
        <p:spPr>
          <a:xfrm>
            <a:off x="7113451" y="4395793"/>
            <a:ext cx="4107543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Réseau Professionnel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938BE8-0616-CD07-3C2A-E4DD7FB5BDF3}"/>
              </a:ext>
            </a:extLst>
          </p:cNvPr>
          <p:cNvSpPr txBox="1"/>
          <p:nvPr/>
        </p:nvSpPr>
        <p:spPr>
          <a:xfrm>
            <a:off x="7099640" y="6157087"/>
            <a:ext cx="159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LinkedIn</a:t>
            </a:r>
            <a:endParaRPr lang="fr-FR" sz="16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5673EA-99C1-777D-6132-C38D0FB16307}"/>
              </a:ext>
            </a:extLst>
          </p:cNvPr>
          <p:cNvSpPr txBox="1"/>
          <p:nvPr/>
        </p:nvSpPr>
        <p:spPr>
          <a:xfrm>
            <a:off x="2771293" y="3320858"/>
            <a:ext cx="74372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400" b="1" dirty="0"/>
          </a:p>
          <a:p>
            <a:r>
              <a:rPr lang="fr-FR" sz="2800" b="1" dirty="0" err="1"/>
              <a:t>julien.villemejane</a:t>
            </a:r>
            <a:br>
              <a:rPr lang="fr-FR" sz="2800" b="1" dirty="0"/>
            </a:br>
            <a:r>
              <a:rPr lang="fr-FR" sz="2800" b="1" dirty="0"/>
              <a:t>@institutoptique.fr</a:t>
            </a:r>
            <a:endParaRPr lang="fr-FR" sz="28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E5F04DF-6DC5-4540-1ED2-96C1DE2A7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143" y="5130513"/>
            <a:ext cx="4752975" cy="13239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3C42767-59E9-B5AD-685B-2D1AD1D1A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877" y="5130513"/>
            <a:ext cx="632051" cy="74823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A7C375A-F5CE-BC3E-187F-DDB6B4E28925}"/>
              </a:ext>
            </a:extLst>
          </p:cNvPr>
          <p:cNvSpPr txBox="1"/>
          <p:nvPr/>
        </p:nvSpPr>
        <p:spPr>
          <a:xfrm>
            <a:off x="2771293" y="5038863"/>
            <a:ext cx="3878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/>
          </a:p>
          <a:p>
            <a:r>
              <a:rPr lang="fr-FR" sz="2400" dirty="0"/>
              <a:t>06 72 27 89 55</a:t>
            </a:r>
          </a:p>
        </p:txBody>
      </p:sp>
      <p:pic>
        <p:nvPicPr>
          <p:cNvPr id="23" name="Picture 4" descr="WhatsApp logo png 21460383 PNG">
            <a:extLst>
              <a:ext uri="{FF2B5EF4-FFF2-40B4-BE49-F238E27FC236}">
                <a16:creationId xmlns:a16="http://schemas.microsoft.com/office/drawing/2014/main" id="{0557FB1B-F111-A428-C4D5-1A1D28D5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93" y="5099782"/>
            <a:ext cx="748237" cy="7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56B2B26-FE41-7776-E213-445DC9968057}"/>
              </a:ext>
            </a:extLst>
          </p:cNvPr>
          <p:cNvSpPr txBox="1"/>
          <p:nvPr/>
        </p:nvSpPr>
        <p:spPr>
          <a:xfrm>
            <a:off x="6784493" y="2312675"/>
            <a:ext cx="5121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3A342C"/>
                </a:solidFill>
                <a:effectLst/>
                <a:latin typeface="century gothic" panose="020B0502020202020204" pitchFamily="34" charset="0"/>
              </a:rPr>
              <a:t>Co-responsable des Travaux Pratiques</a:t>
            </a:r>
            <a:br>
              <a:rPr lang="fr-FR" b="0" i="0" dirty="0">
                <a:solidFill>
                  <a:srgbClr val="3A342C"/>
                </a:solidFill>
                <a:effectLst/>
                <a:latin typeface="century gothic" panose="020B0502020202020204" pitchFamily="34" charset="0"/>
              </a:rPr>
            </a:br>
            <a:r>
              <a:rPr lang="fr-FR" b="0" i="0" dirty="0">
                <a:solidFill>
                  <a:srgbClr val="3A342C"/>
                </a:solidFill>
                <a:effectLst/>
                <a:latin typeface="century gothic" panose="020B0502020202020204" pitchFamily="34" charset="0"/>
              </a:rPr>
              <a:t>Electronique / Informatique</a:t>
            </a:r>
            <a:endParaRPr lang="fr-F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ctr"/>
            <a:endParaRPr lang="fr-F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century gothic, verdana, arial, sans-serif"/>
              </a:rPr>
              <a:t>Responsable enquête Jeunes Diplômé.es</a:t>
            </a:r>
            <a:endParaRPr lang="fr-F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65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outils professionnels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0" name="Picture 2" descr="Notion Logo PNG Vector (SVG) Free Download">
            <a:extLst>
              <a:ext uri="{FF2B5EF4-FFF2-40B4-BE49-F238E27FC236}">
                <a16:creationId xmlns:a16="http://schemas.microsoft.com/office/drawing/2014/main" id="{2ED2D67E-3113-0068-96F1-EB0FC0C0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99" y="3257251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 et symbole, sens, histoire, PNG, marque">
            <a:extLst>
              <a:ext uri="{FF2B5EF4-FFF2-40B4-BE49-F238E27FC236}">
                <a16:creationId xmlns:a16="http://schemas.microsoft.com/office/drawing/2014/main" id="{D6D549C6-A6DB-C02F-D2AF-623745DAA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85" y="5372769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Python Logo et symbole, sens, histoire, PNG, marque">
            <a:extLst>
              <a:ext uri="{FF2B5EF4-FFF2-40B4-BE49-F238E27FC236}">
                <a16:creationId xmlns:a16="http://schemas.microsoft.com/office/drawing/2014/main" id="{E9A6606D-132D-8048-BF22-65B17C1D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79" y="3258452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48DFA498-D050-4D27-7F33-18953D67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5" y="4217034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SciPy | Berkeley Institute for Data Science">
            <a:extLst>
              <a:ext uri="{FF2B5EF4-FFF2-40B4-BE49-F238E27FC236}">
                <a16:creationId xmlns:a16="http://schemas.microsoft.com/office/drawing/2014/main" id="{AFFD851A-B645-6735-0447-4A51E83EB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29" y="4505928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OpenCV, c'est quoi ? | AXOPEN">
            <a:extLst>
              <a:ext uri="{FF2B5EF4-FFF2-40B4-BE49-F238E27FC236}">
                <a16:creationId xmlns:a16="http://schemas.microsoft.com/office/drawing/2014/main" id="{C59C30A2-F5C6-4A28-F251-2866F2CE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46" y="4343306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B9EEEB37-9370-0E03-164D-284B98CF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33" y="5429127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 : coins arrondis 6">
            <a:extLst>
              <a:ext uri="{FF2B5EF4-FFF2-40B4-BE49-F238E27FC236}">
                <a16:creationId xmlns:a16="http://schemas.microsoft.com/office/drawing/2014/main" id="{195ADE3B-04A6-993B-17A4-55B330D239A4}"/>
              </a:ext>
            </a:extLst>
          </p:cNvPr>
          <p:cNvSpPr/>
          <p:nvPr/>
        </p:nvSpPr>
        <p:spPr>
          <a:xfrm>
            <a:off x="7982892" y="2402101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26" name="Rectangle : coins arrondis 6">
            <a:extLst>
              <a:ext uri="{FF2B5EF4-FFF2-40B4-BE49-F238E27FC236}">
                <a16:creationId xmlns:a16="http://schemas.microsoft.com/office/drawing/2014/main" id="{26C2A62B-14BD-973C-87B6-6CBDF22974D4}"/>
              </a:ext>
            </a:extLst>
          </p:cNvPr>
          <p:cNvSpPr/>
          <p:nvPr/>
        </p:nvSpPr>
        <p:spPr>
          <a:xfrm>
            <a:off x="7982892" y="4466567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Gestion de projets / Versions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AC573981-E125-6C35-B1E2-813C473BCE83}"/>
              </a:ext>
            </a:extLst>
          </p:cNvPr>
          <p:cNvSpPr/>
          <p:nvPr/>
        </p:nvSpPr>
        <p:spPr>
          <a:xfrm>
            <a:off x="834966" y="2389427"/>
            <a:ext cx="4580314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75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Dans 3 ans, vous serez…</a:t>
            </a:r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239229" y="3429000"/>
            <a:ext cx="51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08AC23-9E98-EAA8-381A-B12C37E1D60A}"/>
              </a:ext>
            </a:extLst>
          </p:cNvPr>
          <p:cNvSpPr txBox="1">
            <a:spLocks/>
          </p:cNvSpPr>
          <p:nvPr/>
        </p:nvSpPr>
        <p:spPr>
          <a:xfrm>
            <a:off x="2229556" y="2533168"/>
            <a:ext cx="3820498" cy="8333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ingénieur·e</a:t>
            </a:r>
            <a:endParaRPr lang="fr-FR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279216A-010A-6810-150B-07EFBEC2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6874DEE0-062E-A1C2-F6DB-F16D9036E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9695EEB1-2A53-179B-8CFA-C299BF365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Dans 3 ans, vous serez…</a:t>
            </a:r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239229" y="3429000"/>
            <a:ext cx="51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25B6675-14D2-877C-71A4-67759DFDCD58}"/>
              </a:ext>
            </a:extLst>
          </p:cNvPr>
          <p:cNvSpPr txBox="1">
            <a:spLocks/>
          </p:cNvSpPr>
          <p:nvPr/>
        </p:nvSpPr>
        <p:spPr>
          <a:xfrm>
            <a:off x="2229556" y="2533168"/>
            <a:ext cx="3820498" cy="8333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ingénieur·e</a:t>
            </a:r>
            <a:endParaRPr lang="fr-FR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A29F344-8D94-F0E5-A0A9-567D0E62662D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chercheur·se</a:t>
            </a:r>
            <a:endParaRPr lang="fr-FR" sz="3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DF433F7-8ADC-4636-0E36-F398F291C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457DF0E-5A30-EFCC-CCAF-0DF51AA4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7C5206D5-446E-2640-7A96-D393937F8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6DCE4F34-99F3-70D6-D2F2-851D8EDE4EF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manageur·se</a:t>
            </a:r>
            <a:endParaRPr lang="fr-FR" sz="28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97DDC69-8268-9F93-0FA5-805118FE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B8D89933-B4A1-AA89-A95F-04ED7B3C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6BF890A6-99E4-F0BA-D642-BAC65FF1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8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Pour en savoir plus…</a:t>
            </a:r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153B903-0958-6C28-D523-3D5EBF83B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815" y="2929705"/>
            <a:ext cx="4893270" cy="288326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A3D9D5E-6F9F-C51A-1F4B-2220514B7F88}"/>
              </a:ext>
            </a:extLst>
          </p:cNvPr>
          <p:cNvSpPr txBox="1"/>
          <p:nvPr/>
        </p:nvSpPr>
        <p:spPr>
          <a:xfrm>
            <a:off x="7038815" y="5812970"/>
            <a:ext cx="4989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https://lense.institutoptique.fr/insertion/</a:t>
            </a:r>
            <a:endParaRPr lang="fr-FR" sz="2400" b="1" dirty="0">
              <a:solidFill>
                <a:srgbClr val="0070C0"/>
              </a:solidFill>
              <a:latin typeface="Interstate" panose="000004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AB58789-F922-22EC-7073-81C9F4CF3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5" y="1962758"/>
            <a:ext cx="6271504" cy="323011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CD54D68-A4D5-3F41-B728-8FD6CFDD40EE}"/>
              </a:ext>
            </a:extLst>
          </p:cNvPr>
          <p:cNvSpPr txBox="1"/>
          <p:nvPr/>
        </p:nvSpPr>
        <p:spPr>
          <a:xfrm>
            <a:off x="1399184" y="5192873"/>
            <a:ext cx="44897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https://www.supoptique-alumni.com/</a:t>
            </a:r>
            <a:endParaRPr lang="fr-FR" sz="2400" b="1" dirty="0">
              <a:solidFill>
                <a:srgbClr val="0070C0"/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8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Dans 3 ans, vous    serez…</a:t>
            </a:r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239229" y="3429000"/>
            <a:ext cx="51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2DA1870-EA5A-04AE-1AF5-54B7A604E028}"/>
              </a:ext>
            </a:extLst>
          </p:cNvPr>
          <p:cNvSpPr txBox="1">
            <a:spLocks/>
          </p:cNvSpPr>
          <p:nvPr/>
        </p:nvSpPr>
        <p:spPr>
          <a:xfrm>
            <a:off x="1446945" y="4670162"/>
            <a:ext cx="4904894" cy="83330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rgbClr val="ED7D31"/>
                </a:solidFill>
                <a:latin typeface="Bahnschrift SemiBold SemiConden" panose="020B0502040204020203" pitchFamily="34" charset="0"/>
              </a:rPr>
              <a:t>Prix Nobel de Physique</a:t>
            </a:r>
            <a:endParaRPr lang="fr-FR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1" name="Picture 4" descr="Prix Nobel pour Alain Aspect - un monde quantique intriguant - La France en  Australie">
            <a:extLst>
              <a:ext uri="{FF2B5EF4-FFF2-40B4-BE49-F238E27FC236}">
                <a16:creationId xmlns:a16="http://schemas.microsoft.com/office/drawing/2014/main" id="{C67C303D-326C-7935-9525-381533C0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854" y="2219456"/>
            <a:ext cx="2865040" cy="429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48B6FEA-12A1-2F25-6783-9D05C0D14F62}"/>
              </a:ext>
            </a:extLst>
          </p:cNvPr>
          <p:cNvSpPr txBox="1"/>
          <p:nvPr/>
        </p:nvSpPr>
        <p:spPr>
          <a:xfrm rot="250466">
            <a:off x="1514898" y="3127410"/>
            <a:ext cx="476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Mystical Woods Smooth Script" panose="020F0502020204030204" pitchFamily="2" charset="0"/>
              </a:rPr>
              <a:t>( Probablement )    </a:t>
            </a:r>
            <a:r>
              <a:rPr lang="fr-FR" sz="3200" dirty="0">
                <a:solidFill>
                  <a:srgbClr val="0070C0"/>
                </a:solidFill>
                <a:latin typeface="Mystical Woods Smooth Script" panose="020F0502020204030204" pitchFamily="2" charset="0"/>
              </a:rPr>
              <a:t>pas</a:t>
            </a:r>
          </a:p>
        </p:txBody>
      </p:sp>
      <p:pic>
        <p:nvPicPr>
          <p:cNvPr id="16" name="Image 1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AC872DA-7742-55DB-3934-A7F7E4B05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992" flipH="1">
            <a:off x="4065917" y="2930627"/>
            <a:ext cx="603326" cy="56168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95B68F3-396D-64AA-FDEF-A0BC81906CE4}"/>
              </a:ext>
            </a:extLst>
          </p:cNvPr>
          <p:cNvSpPr txBox="1"/>
          <p:nvPr/>
        </p:nvSpPr>
        <p:spPr>
          <a:xfrm rot="178044">
            <a:off x="3975606" y="2564094"/>
            <a:ext cx="210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Mystical Woods Smooth Script" panose="020F0502020204030204" pitchFamily="2" charset="0"/>
              </a:rPr>
              <a:t>toujours</a:t>
            </a:r>
          </a:p>
        </p:txBody>
      </p:sp>
      <p:pic>
        <p:nvPicPr>
          <p:cNvPr id="20" name="Image 19" descr="Une image contenant symbole, Graphique, art&#10;&#10;Description générée automatiquement">
            <a:extLst>
              <a:ext uri="{FF2B5EF4-FFF2-40B4-BE49-F238E27FC236}">
                <a16:creationId xmlns:a16="http://schemas.microsoft.com/office/drawing/2014/main" id="{9E238A3B-BF4B-0B06-29CD-7C71B7E2D1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638867"/>
            <a:ext cx="563880" cy="56388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67469F0-1B76-B869-D91F-CADBEB45AAD7}"/>
              </a:ext>
            </a:extLst>
          </p:cNvPr>
          <p:cNvSpPr txBox="1"/>
          <p:nvPr/>
        </p:nvSpPr>
        <p:spPr>
          <a:xfrm rot="20863291">
            <a:off x="2000272" y="1172729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  <a:latin typeface="Mystical Woods Smooth Script" panose="020F0502020204030204" pitchFamily="2" charset="0"/>
              </a:rPr>
              <a:t>40</a:t>
            </a:r>
          </a:p>
        </p:txBody>
      </p:sp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21311DEF-B88D-62EE-1208-2E98B4B9A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949">
            <a:off x="4847160" y="401564"/>
            <a:ext cx="795967" cy="67037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DBF07BE4-1492-D08A-47A9-BE87B72847F9}"/>
              </a:ext>
            </a:extLst>
          </p:cNvPr>
          <p:cNvSpPr txBox="1"/>
          <p:nvPr/>
        </p:nvSpPr>
        <p:spPr>
          <a:xfrm rot="21054081">
            <a:off x="4831981" y="-9227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ystical Woods Smooth Script" panose="020F0502020204030204" pitchFamily="2" charset="0"/>
              </a:rPr>
              <a:t>ne</a:t>
            </a:r>
          </a:p>
        </p:txBody>
      </p:sp>
    </p:spTree>
    <p:extLst>
      <p:ext uri="{BB962C8B-B14F-4D97-AF65-F5344CB8AC3E}">
        <p14:creationId xmlns:p14="http://schemas.microsoft.com/office/powerpoint/2010/main" val="155315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3 ans pour…</a:t>
            </a:r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07EDD1A8-765A-2377-2EE5-8F6A79F6E68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graphicFrame>
        <p:nvGraphicFramePr>
          <p:cNvPr id="12" name="Objet 11">
            <a:extLst>
              <a:ext uri="{FF2B5EF4-FFF2-40B4-BE49-F238E27FC236}">
                <a16:creationId xmlns:a16="http://schemas.microsoft.com/office/drawing/2014/main" id="{B478AB99-4ECE-8D74-7E22-D23587AC53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0" imgH="0" progId="PBrush">
                  <p:embed/>
                </p:oleObj>
              </mc:Choice>
              <mc:Fallback>
                <p:oleObj name="Bitmap Image" r:id="rId3" imgW="0" imgH="0" progId="PBrush">
                  <p:embed/>
                  <p:pic>
                    <p:nvPicPr>
                      <p:cNvPr id="12" name="Objet 11">
                        <a:extLst>
                          <a:ext uri="{FF2B5EF4-FFF2-40B4-BE49-F238E27FC236}">
                            <a16:creationId xmlns:a16="http://schemas.microsoft.com/office/drawing/2014/main" id="{B478AB99-4ECE-8D74-7E22-D23587AC53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B1A4DF2B-4000-6EC1-5192-A702ABEC3CF5}"/>
              </a:ext>
            </a:extLst>
          </p:cNvPr>
          <p:cNvSpPr txBox="1">
            <a:spLocks/>
          </p:cNvSpPr>
          <p:nvPr/>
        </p:nvSpPr>
        <p:spPr>
          <a:xfrm>
            <a:off x="2906212" y="2780056"/>
            <a:ext cx="3820498" cy="8333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ingénieur·e</a:t>
            </a:r>
            <a:endParaRPr lang="fr-FR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09F19DE-9C60-BCDA-CA64-D1F5839CE240}"/>
              </a:ext>
            </a:extLst>
          </p:cNvPr>
          <p:cNvSpPr txBox="1">
            <a:spLocks/>
          </p:cNvSpPr>
          <p:nvPr/>
        </p:nvSpPr>
        <p:spPr>
          <a:xfrm>
            <a:off x="2906212" y="3556683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chercheur·se</a:t>
            </a:r>
            <a:endParaRPr lang="fr-FR" sz="3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B6F2E80-94E7-4464-8D4A-AC335BC9D1E0}"/>
              </a:ext>
            </a:extLst>
          </p:cNvPr>
          <p:cNvSpPr txBox="1">
            <a:spLocks/>
          </p:cNvSpPr>
          <p:nvPr/>
        </p:nvSpPr>
        <p:spPr>
          <a:xfrm>
            <a:off x="2906212" y="4003977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manageur·se</a:t>
            </a:r>
            <a:endParaRPr lang="fr-FR" sz="28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609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Un.e</a:t>
            </a:r>
            <a:r>
              <a:rPr lang="fr-FR" sz="4000" dirty="0"/>
              <a:t> </a:t>
            </a:r>
            <a:r>
              <a:rPr lang="fr-FR" sz="4000" dirty="0" err="1"/>
              <a:t>ingénieur.e</a:t>
            </a:r>
            <a:r>
              <a:rPr lang="fr-FR" sz="4000" dirty="0"/>
              <a:t>, c’est quoi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32F533-5AE5-8535-E9BD-A00B9AB4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84EB9BE-049F-FF38-3E80-E5BA7EADBCAA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7B27AB3-2D60-797E-89D3-0086AAF3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1DED40E-74AD-65DF-B960-A8CDDECB08A3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99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Un.e</a:t>
            </a:r>
            <a:r>
              <a:rPr lang="fr-FR" sz="4000" dirty="0"/>
              <a:t> </a:t>
            </a:r>
            <a:r>
              <a:rPr lang="fr-FR" sz="4000" dirty="0" err="1"/>
              <a:t>ingénieur.e</a:t>
            </a:r>
            <a:r>
              <a:rPr lang="fr-FR" sz="4000" dirty="0"/>
              <a:t>, c’est quoi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D70366-658D-19BA-8CEE-DD80CB889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DF31A5-2709-BC5B-5E05-420465423AB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 7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33DF898B-1FF2-B7C8-F7B3-DFEA6C4DF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9" name="Image 8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F1E01FE8-614C-D065-8DC1-5635CDBDA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12" name="Image 1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74012225-27E2-DAED-C50D-5EDCF78F1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C17C111-D232-4EEF-5CD9-9AC3962B69B1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</p:spTree>
    <p:extLst>
      <p:ext uri="{BB962C8B-B14F-4D97-AF65-F5344CB8AC3E}">
        <p14:creationId xmlns:p14="http://schemas.microsoft.com/office/powerpoint/2010/main" val="349518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3 ans pour…</a:t>
            </a:r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58D65C21-F76C-2214-633E-51E3194419A6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11C7EC-E6A3-54F1-363E-FE6CE2613EA4}"/>
              </a:ext>
            </a:extLst>
          </p:cNvPr>
          <p:cNvSpPr txBox="1"/>
          <p:nvPr/>
        </p:nvSpPr>
        <p:spPr>
          <a:xfrm>
            <a:off x="5207301" y="5899778"/>
            <a:ext cx="6532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+mj-lt"/>
              </a:rPr>
              <a:t>Une mise à jour vers votre vie professionnelle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1D7F778-E09B-A494-42BB-2B2F8230E531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+mj-lt"/>
              </a:rPr>
              <a:t>principes physiques </a:t>
            </a:r>
            <a:endParaRPr lang="fr-FR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C4CB79C-6506-7AA9-98EA-D83C38A477C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+mj-lt"/>
              </a:rPr>
              <a:t>calculs</a:t>
            </a:r>
            <a:endParaRPr lang="fr-FR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8BCD97C-25A4-D980-520A-99C3B00AF4E2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+mj-lt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(écrit / oral)</a:t>
            </a:r>
          </a:p>
        </p:txBody>
      </p:sp>
      <p:graphicFrame>
        <p:nvGraphicFramePr>
          <p:cNvPr id="20" name="Objet 19">
            <a:extLst>
              <a:ext uri="{FF2B5EF4-FFF2-40B4-BE49-F238E27FC236}">
                <a16:creationId xmlns:a16="http://schemas.microsoft.com/office/drawing/2014/main" id="{858BD40E-14E9-F48D-7F22-D4FD60CDB9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35660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0" imgH="0" progId="PBrush">
                  <p:embed/>
                </p:oleObj>
              </mc:Choice>
              <mc:Fallback>
                <p:oleObj name="Bitmap Image" r:id="rId3" imgW="0" imgH="0" progId="PBrush">
                  <p:embed/>
                  <p:pic>
                    <p:nvPicPr>
                      <p:cNvPr id="3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1">
            <a:extLst>
              <a:ext uri="{FF2B5EF4-FFF2-40B4-BE49-F238E27FC236}">
                <a16:creationId xmlns:a16="http://schemas.microsoft.com/office/drawing/2014/main" id="{5CAC172F-1C0E-CE06-0E5C-DF89DD1FF19A}"/>
              </a:ext>
            </a:extLst>
          </p:cNvPr>
          <p:cNvSpPr txBox="1">
            <a:spLocks/>
          </p:cNvSpPr>
          <p:nvPr/>
        </p:nvSpPr>
        <p:spPr>
          <a:xfrm>
            <a:off x="2906212" y="2780056"/>
            <a:ext cx="3820498" cy="8333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ingénieur·e</a:t>
            </a:r>
            <a:endParaRPr lang="fr-FR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57B3B9-3B84-EA1D-8A19-108021E8CA18}"/>
              </a:ext>
            </a:extLst>
          </p:cNvPr>
          <p:cNvSpPr txBox="1">
            <a:spLocks/>
          </p:cNvSpPr>
          <p:nvPr/>
        </p:nvSpPr>
        <p:spPr>
          <a:xfrm>
            <a:off x="2906212" y="3556683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chercheur·se</a:t>
            </a:r>
            <a:endParaRPr lang="fr-FR" sz="3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42F945B-8DF7-4BD1-6FBE-3E9036E7277D}"/>
              </a:ext>
            </a:extLst>
          </p:cNvPr>
          <p:cNvSpPr txBox="1">
            <a:spLocks/>
          </p:cNvSpPr>
          <p:nvPr/>
        </p:nvSpPr>
        <p:spPr>
          <a:xfrm>
            <a:off x="2906212" y="4003977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manageur·se</a:t>
            </a:r>
            <a:endParaRPr lang="fr-FR" sz="28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9085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1022</TotalTime>
  <Words>399</Words>
  <Application>Microsoft Office PowerPoint</Application>
  <PresentationFormat>Grand écran</PresentationFormat>
  <Paragraphs>118</Paragraphs>
  <Slides>17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30" baseType="lpstr">
      <vt:lpstr>Arial</vt:lpstr>
      <vt:lpstr>Avenir Next LT Pro</vt:lpstr>
      <vt:lpstr>Bahnschrift Light</vt:lpstr>
      <vt:lpstr>Bahnschrift SemiBold</vt:lpstr>
      <vt:lpstr>Bahnschrift SemiBold SemiConden</vt:lpstr>
      <vt:lpstr>Calibri</vt:lpstr>
      <vt:lpstr>century gothic</vt:lpstr>
      <vt:lpstr>century gothic, verdana, arial, sans-serif</vt:lpstr>
      <vt:lpstr>Interstate</vt:lpstr>
      <vt:lpstr>Mystical Woods Smooth Script</vt:lpstr>
      <vt:lpstr>Verdana</vt:lpstr>
      <vt:lpstr>AccentBoxVTI</vt:lpstr>
      <vt:lpstr>Bitmap Image</vt:lpstr>
      <vt:lpstr> Ingénieur·e SupOpticien·ne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SupOptique, une formation complète</vt:lpstr>
      <vt:lpstr>Présentation PowerPoint</vt:lpstr>
      <vt:lpstr>Présentation PowerPoint</vt:lpstr>
      <vt:lpstr>Présentation PowerPoint</vt:lpstr>
      <vt:lpstr> Devenir professionnel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489</cp:revision>
  <dcterms:created xsi:type="dcterms:W3CDTF">2023-04-08T12:37:13Z</dcterms:created>
  <dcterms:modified xsi:type="dcterms:W3CDTF">2024-09-04T19:04:37Z</dcterms:modified>
</cp:coreProperties>
</file>